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24"/>
  </p:notesMasterIdLst>
  <p:sldIdLst>
    <p:sldId id="426" r:id="rId3"/>
    <p:sldId id="347" r:id="rId4"/>
    <p:sldId id="446" r:id="rId5"/>
    <p:sldId id="450" r:id="rId6"/>
    <p:sldId id="357" r:id="rId7"/>
    <p:sldId id="482" r:id="rId8"/>
    <p:sldId id="478" r:id="rId9"/>
    <p:sldId id="428" r:id="rId10"/>
    <p:sldId id="392" r:id="rId11"/>
    <p:sldId id="432" r:id="rId12"/>
    <p:sldId id="479" r:id="rId13"/>
    <p:sldId id="480" r:id="rId14"/>
    <p:sldId id="387" r:id="rId15"/>
    <p:sldId id="427" r:id="rId16"/>
    <p:sldId id="424" r:id="rId17"/>
    <p:sldId id="373" r:id="rId18"/>
    <p:sldId id="364" r:id="rId19"/>
    <p:sldId id="434" r:id="rId20"/>
    <p:sldId id="351" r:id="rId21"/>
    <p:sldId id="481" r:id="rId22"/>
    <p:sldId id="273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20" autoAdjust="0"/>
    <p:restoredTop sz="96928"/>
  </p:normalViewPr>
  <p:slideViewPr>
    <p:cSldViewPr snapToGrid="0" snapToObjects="1" showGuides="1">
      <p:cViewPr varScale="1">
        <p:scale>
          <a:sx n="96" d="100"/>
          <a:sy n="96" d="100"/>
        </p:scale>
        <p:origin x="176" y="8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8/16/20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emf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hyperlink" Target="https://commons.wikimedia.org/w/index.php?curid=45960536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view of a city&#10;&#10;Description automatically generated">
            <a:extLst>
              <a:ext uri="{FF2B5EF4-FFF2-40B4-BE49-F238E27FC236}">
                <a16:creationId xmlns:a16="http://schemas.microsoft.com/office/drawing/2014/main" id="{C556EEB3-7A54-7243-97ED-CE13C4B13A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48" y="984427"/>
            <a:ext cx="12192000" cy="120032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Resilient and Scalable Architecture for Permissioned Blockchain Fabrics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2196" y="2761134"/>
            <a:ext cx="2250830" cy="757130"/>
          </a:xfrm>
        </p:spPr>
        <p:txBody>
          <a:bodyPr/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3594351" y="4409314"/>
            <a:ext cx="4381081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Advisor: 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3899894" y="3350221"/>
            <a:ext cx="376999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pic>
        <p:nvPicPr>
          <p:cNvPr id="9" name="Picture 8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A2AFC6F-7972-BD4B-84F8-CC65DE4E8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110" y="5757602"/>
            <a:ext cx="2364824" cy="106600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0D4597-D562-8B41-A77F-DDB22E11D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773" y="5787075"/>
            <a:ext cx="2415913" cy="973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B17D7-2FD8-564C-BA94-BD91477DC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33" y="5978118"/>
            <a:ext cx="2432938" cy="6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31495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Concurrency Control (RCC) Paradigm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3652DA69-2EE7-614B-BBC9-391A3B9ACF88}"/>
              </a:ext>
            </a:extLst>
          </p:cNvPr>
          <p:cNvSpPr txBox="1">
            <a:spLocks/>
          </p:cNvSpPr>
          <p:nvPr/>
        </p:nvSpPr>
        <p:spPr bwMode="auto">
          <a:xfrm>
            <a:off x="110532" y="2490496"/>
            <a:ext cx="11970935" cy="250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0198" y="488155"/>
            <a:ext cx="1109673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Concurrency Control Paradigm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B77C2-F28F-C44E-9A46-49B138FA7CAF}"/>
              </a:ext>
            </a:extLst>
          </p:cNvPr>
          <p:cNvSpPr txBox="1"/>
          <p:nvPr/>
        </p:nvSpPr>
        <p:spPr>
          <a:xfrm>
            <a:off x="148204" y="2259472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653C4-C915-C94B-809A-90CC9DCDF217}"/>
              </a:ext>
            </a:extLst>
          </p:cNvPr>
          <p:cNvSpPr txBox="1"/>
          <p:nvPr/>
        </p:nvSpPr>
        <p:spPr>
          <a:xfrm>
            <a:off x="163243" y="2901076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749B2D-E9DA-E743-86E4-E79650D56BEA}"/>
              </a:ext>
            </a:extLst>
          </p:cNvPr>
          <p:cNvSpPr/>
          <p:nvPr/>
        </p:nvSpPr>
        <p:spPr>
          <a:xfrm>
            <a:off x="2634999" y="2078114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63F78-C639-1F44-8101-33FC9865DC51}"/>
              </a:ext>
            </a:extLst>
          </p:cNvPr>
          <p:cNvSpPr/>
          <p:nvPr/>
        </p:nvSpPr>
        <p:spPr>
          <a:xfrm>
            <a:off x="5971050" y="2078114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B17FC9-2D75-A946-841A-D223354B0694}"/>
              </a:ext>
            </a:extLst>
          </p:cNvPr>
          <p:cNvSpPr/>
          <p:nvPr/>
        </p:nvSpPr>
        <p:spPr>
          <a:xfrm>
            <a:off x="9307101" y="2072402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2E4E4-D17E-6445-9361-0DE6C4014EC4}"/>
              </a:ext>
            </a:extLst>
          </p:cNvPr>
          <p:cNvSpPr txBox="1"/>
          <p:nvPr/>
        </p:nvSpPr>
        <p:spPr>
          <a:xfrm>
            <a:off x="3327274" y="2109027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2555C-1FEF-5C4A-96C2-80EBA3CA0435}"/>
              </a:ext>
            </a:extLst>
          </p:cNvPr>
          <p:cNvSpPr txBox="1"/>
          <p:nvPr/>
        </p:nvSpPr>
        <p:spPr>
          <a:xfrm>
            <a:off x="6663325" y="2107967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1A97F-21CD-904B-A54C-1415145791D3}"/>
              </a:ext>
            </a:extLst>
          </p:cNvPr>
          <p:cNvSpPr txBox="1"/>
          <p:nvPr/>
        </p:nvSpPr>
        <p:spPr>
          <a:xfrm>
            <a:off x="9994354" y="2058782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398F79-147C-3544-A723-EF1D36BE4D8C}"/>
              </a:ext>
            </a:extLst>
          </p:cNvPr>
          <p:cNvSpPr txBox="1"/>
          <p:nvPr/>
        </p:nvSpPr>
        <p:spPr>
          <a:xfrm>
            <a:off x="2651670" y="2816678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076C5-6CD6-B84D-BB76-1D8DA5679F0C}"/>
              </a:ext>
            </a:extLst>
          </p:cNvPr>
          <p:cNvSpPr txBox="1"/>
          <p:nvPr/>
        </p:nvSpPr>
        <p:spPr>
          <a:xfrm>
            <a:off x="5983776" y="2823878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4067C-B0BF-534A-9ECA-66BD887AFDDB}"/>
              </a:ext>
            </a:extLst>
          </p:cNvPr>
          <p:cNvSpPr txBox="1"/>
          <p:nvPr/>
        </p:nvSpPr>
        <p:spPr>
          <a:xfrm>
            <a:off x="9332552" y="2731112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900B467-EBDF-864D-B3F2-871FA7040A64}"/>
              </a:ext>
            </a:extLst>
          </p:cNvPr>
          <p:cNvCxnSpPr>
            <a:cxnSpLocks/>
          </p:cNvCxnSpPr>
          <p:nvPr/>
        </p:nvCxnSpPr>
        <p:spPr>
          <a:xfrm rot="10800000">
            <a:off x="2622274" y="3722179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4CDE47-0136-E94E-AC12-0A3AC157C03B}"/>
              </a:ext>
            </a:extLst>
          </p:cNvPr>
          <p:cNvCxnSpPr>
            <a:cxnSpLocks/>
          </p:cNvCxnSpPr>
          <p:nvPr/>
        </p:nvCxnSpPr>
        <p:spPr>
          <a:xfrm>
            <a:off x="2119228" y="252044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E6493B-6CA6-CB4C-9A99-1866131EB90C}"/>
              </a:ext>
            </a:extLst>
          </p:cNvPr>
          <p:cNvCxnSpPr>
            <a:cxnSpLocks/>
          </p:cNvCxnSpPr>
          <p:nvPr/>
        </p:nvCxnSpPr>
        <p:spPr>
          <a:xfrm>
            <a:off x="2103078" y="323937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A9703-F56B-B142-87EF-734D1BC420F8}"/>
              </a:ext>
            </a:extLst>
          </p:cNvPr>
          <p:cNvCxnSpPr>
            <a:cxnSpLocks/>
          </p:cNvCxnSpPr>
          <p:nvPr/>
        </p:nvCxnSpPr>
        <p:spPr>
          <a:xfrm>
            <a:off x="5454753" y="3017403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404E2C-690A-8642-83F5-FDA6F89F25ED}"/>
              </a:ext>
            </a:extLst>
          </p:cNvPr>
          <p:cNvCxnSpPr>
            <a:cxnSpLocks/>
          </p:cNvCxnSpPr>
          <p:nvPr/>
        </p:nvCxnSpPr>
        <p:spPr>
          <a:xfrm>
            <a:off x="8790804" y="3039815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6CD8395E-7CB8-A94A-9005-FDA6713839F6}"/>
              </a:ext>
            </a:extLst>
          </p:cNvPr>
          <p:cNvSpPr txBox="1">
            <a:spLocks/>
          </p:cNvSpPr>
          <p:nvPr/>
        </p:nvSpPr>
        <p:spPr bwMode="auto">
          <a:xfrm>
            <a:off x="884582" y="5320971"/>
            <a:ext cx="10515600" cy="46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0" indent="0" algn="ctr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RCC can employ several BFT protocols: PBFT, Zyzzyva, SBFT and PoE. 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07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ap, grass, different, photo&#10;&#10;Description automatically generated">
            <a:extLst>
              <a:ext uri="{FF2B5EF4-FFF2-40B4-BE49-F238E27FC236}">
                <a16:creationId xmlns:a16="http://schemas.microsoft.com/office/drawing/2014/main" id="{9A8D4794-DE60-7746-94BD-0E814675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83" y="128132"/>
            <a:ext cx="5559408" cy="51470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2309049"/>
            <a:ext cx="3123144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Scalability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A716D00-0324-6E4E-8D30-EFE5263FFCC5}"/>
              </a:ext>
            </a:extLst>
          </p:cNvPr>
          <p:cNvSpPr txBox="1">
            <a:spLocks/>
          </p:cNvSpPr>
          <p:nvPr/>
        </p:nvSpPr>
        <p:spPr bwMode="auto">
          <a:xfrm>
            <a:off x="5233769" y="6311900"/>
            <a:ext cx="3468104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Single Failure Experiments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58E8AF-1456-6844-8196-1C1495114475}"/>
              </a:ext>
            </a:extLst>
          </p:cNvPr>
          <p:cNvGrpSpPr/>
          <p:nvPr/>
        </p:nvGrpSpPr>
        <p:grpSpPr>
          <a:xfrm>
            <a:off x="4442353" y="707461"/>
            <a:ext cx="5790410" cy="3628677"/>
            <a:chOff x="8171614" y="650768"/>
            <a:chExt cx="5790410" cy="362867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558D2F-229A-094C-8049-8F852C77B1E0}"/>
                </a:ext>
              </a:extLst>
            </p:cNvPr>
            <p:cNvSpPr/>
            <p:nvPr/>
          </p:nvSpPr>
          <p:spPr>
            <a:xfrm>
              <a:off x="8171614" y="650768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EBBEB3E-879C-7E47-817A-D7947852751F}"/>
                </a:ext>
              </a:extLst>
            </p:cNvPr>
            <p:cNvSpPr/>
            <p:nvPr/>
          </p:nvSpPr>
          <p:spPr>
            <a:xfrm>
              <a:off x="8171614" y="3782920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0CA7C3-074B-B54D-BABB-84BC29E69230}"/>
                </a:ext>
              </a:extLst>
            </p:cNvPr>
            <p:cNvCxnSpPr>
              <a:cxnSpLocks/>
            </p:cNvCxnSpPr>
            <p:nvPr/>
          </p:nvCxnSpPr>
          <p:spPr>
            <a:xfrm>
              <a:off x="8542422" y="975233"/>
              <a:ext cx="4585669" cy="3346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3FC770-A63F-DF44-82E6-AA12FA9D3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2422" y="1397818"/>
              <a:ext cx="4585669" cy="2633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CB7C36FA-28C6-8549-B31F-7725981BD5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153430" y="911993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26x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86F87B6-4594-F947-96CA-CBCE91CC2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05" y="5435891"/>
            <a:ext cx="9982889" cy="4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6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33870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Global Scale Resilient Blockchain Fabric (</a:t>
            </a:r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)*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505455"/>
            <a:ext cx="12192000" cy="2462084"/>
          </a:xfrm>
        </p:spPr>
        <p:txBody>
          <a:bodyPr rtlCol="0"/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Existing BFT protocols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do not scale</a:t>
            </a:r>
            <a:r>
              <a:rPr lang="en-US" sz="2400" dirty="0">
                <a:latin typeface="Palatino Linotype" panose="02040502050505030304" pitchFamily="18" charset="0"/>
              </a:rPr>
              <a:t> to geographically large distances.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Blockchain requires </a:t>
            </a:r>
            <a:r>
              <a:rPr lang="en-US" sz="2400" dirty="0">
                <a:solidFill>
                  <a:srgbClr val="0070C0"/>
                </a:solidFill>
                <a:latin typeface="Palatino Linotype" panose="02040502050505030304" pitchFamily="18" charset="0"/>
              </a:rPr>
              <a:t>decentralization at global scale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expensive communication!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The underlying BFT consensus protocol should be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topology-aware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6E2483-08B1-B24A-A3A8-7FCDFFF1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0F6CE2-428D-7342-9925-76F4ED93CEFE}"/>
              </a:ext>
            </a:extLst>
          </p:cNvPr>
          <p:cNvSpPr txBox="1">
            <a:spLocks/>
          </p:cNvSpPr>
          <p:nvPr/>
        </p:nvSpPr>
        <p:spPr bwMode="auto">
          <a:xfrm>
            <a:off x="1" y="6552754"/>
            <a:ext cx="3868614" cy="2862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*Proceedings of the VLDB Endowment 2020.</a:t>
            </a:r>
            <a:endParaRPr lang="en-US" sz="14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87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85E7FC-7E3B-4E97-BB42-1BC5BA3D5A55}"/>
              </a:ext>
            </a:extLst>
          </p:cNvPr>
          <p:cNvCxnSpPr/>
          <p:nvPr/>
        </p:nvCxnSpPr>
        <p:spPr>
          <a:xfrm>
            <a:off x="965482" y="502749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0A4967-8340-4D89-B8D9-144F4EC61FDA}"/>
              </a:ext>
            </a:extLst>
          </p:cNvPr>
          <p:cNvCxnSpPr/>
          <p:nvPr/>
        </p:nvCxnSpPr>
        <p:spPr>
          <a:xfrm>
            <a:off x="965482" y="438741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1E87DD-E697-4516-8F9E-38A4D8223740}"/>
              </a:ext>
            </a:extLst>
          </p:cNvPr>
          <p:cNvCxnSpPr>
            <a:cxnSpLocks/>
          </p:cNvCxnSpPr>
          <p:nvPr/>
        </p:nvCxnSpPr>
        <p:spPr>
          <a:xfrm>
            <a:off x="965482" y="374733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EFBE543-7E53-4100-B89C-EECADC7DF2B7}"/>
              </a:ext>
            </a:extLst>
          </p:cNvPr>
          <p:cNvCxnSpPr/>
          <p:nvPr/>
        </p:nvCxnSpPr>
        <p:spPr>
          <a:xfrm>
            <a:off x="965482" y="5667575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60DE9F-4866-47E4-8A3C-C45D56876AAE}"/>
              </a:ext>
            </a:extLst>
          </p:cNvPr>
          <p:cNvSpPr txBox="1"/>
          <p:nvPr/>
        </p:nvSpPr>
        <p:spPr>
          <a:xfrm>
            <a:off x="-9532" y="3017008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FA6012-3E69-444E-A451-603A4C515515}"/>
              </a:ext>
            </a:extLst>
          </p:cNvPr>
          <p:cNvSpPr txBox="1"/>
          <p:nvPr/>
        </p:nvSpPr>
        <p:spPr>
          <a:xfrm>
            <a:off x="350092" y="419262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1B0CC6-748C-4C07-8247-1D547661490E}"/>
              </a:ext>
            </a:extLst>
          </p:cNvPr>
          <p:cNvSpPr txBox="1"/>
          <p:nvPr/>
        </p:nvSpPr>
        <p:spPr>
          <a:xfrm>
            <a:off x="350092" y="479879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BC5EC1-E390-4DE2-BF93-E52BC1E06D68}"/>
              </a:ext>
            </a:extLst>
          </p:cNvPr>
          <p:cNvSpPr txBox="1"/>
          <p:nvPr/>
        </p:nvSpPr>
        <p:spPr>
          <a:xfrm>
            <a:off x="341624" y="548290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907D971-F9C6-4528-A0DD-CDC358993615}"/>
              </a:ext>
            </a:extLst>
          </p:cNvPr>
          <p:cNvCxnSpPr>
            <a:cxnSpLocks/>
          </p:cNvCxnSpPr>
          <p:nvPr/>
        </p:nvCxnSpPr>
        <p:spPr>
          <a:xfrm>
            <a:off x="965482" y="3112149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EE2993-F13F-46F7-8C60-FC03FBC15B31}"/>
              </a:ext>
            </a:extLst>
          </p:cNvPr>
          <p:cNvSpPr txBox="1"/>
          <p:nvPr/>
        </p:nvSpPr>
        <p:spPr>
          <a:xfrm>
            <a:off x="366516" y="3586458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628838-28A1-40E0-9566-886A374505C6}"/>
              </a:ext>
            </a:extLst>
          </p:cNvPr>
          <p:cNvCxnSpPr>
            <a:cxnSpLocks/>
          </p:cNvCxnSpPr>
          <p:nvPr/>
        </p:nvCxnSpPr>
        <p:spPr>
          <a:xfrm>
            <a:off x="1205181" y="3125168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D58226-183F-4F0B-BF20-677DC3006331}"/>
              </a:ext>
            </a:extLst>
          </p:cNvPr>
          <p:cNvCxnSpPr>
            <a:cxnSpLocks/>
          </p:cNvCxnSpPr>
          <p:nvPr/>
        </p:nvCxnSpPr>
        <p:spPr>
          <a:xfrm>
            <a:off x="2352141" y="3747815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CF56673-7920-4298-9C59-9FD866B1A96F}"/>
              </a:ext>
            </a:extLst>
          </p:cNvPr>
          <p:cNvCxnSpPr>
            <a:cxnSpLocks/>
          </p:cNvCxnSpPr>
          <p:nvPr/>
        </p:nvCxnSpPr>
        <p:spPr>
          <a:xfrm>
            <a:off x="2347148" y="3754007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D02B157-557A-4BE5-9469-95A8123C819F}"/>
              </a:ext>
            </a:extLst>
          </p:cNvPr>
          <p:cNvCxnSpPr>
            <a:cxnSpLocks/>
          </p:cNvCxnSpPr>
          <p:nvPr/>
        </p:nvCxnSpPr>
        <p:spPr>
          <a:xfrm>
            <a:off x="2346983" y="3764350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8ED38D-09CC-4AC0-B504-74EF663B099A}"/>
              </a:ext>
            </a:extLst>
          </p:cNvPr>
          <p:cNvCxnSpPr/>
          <p:nvPr/>
        </p:nvCxnSpPr>
        <p:spPr>
          <a:xfrm>
            <a:off x="1146109" y="31121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08CC29-360D-4792-87A3-A841A8177B3A}"/>
              </a:ext>
            </a:extLst>
          </p:cNvPr>
          <p:cNvCxnSpPr/>
          <p:nvPr/>
        </p:nvCxnSpPr>
        <p:spPr>
          <a:xfrm>
            <a:off x="2334829" y="30997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39FB7D-DCF4-4DFF-BC67-0285E8C0DB62}"/>
              </a:ext>
            </a:extLst>
          </p:cNvPr>
          <p:cNvCxnSpPr>
            <a:cxnSpLocks/>
          </p:cNvCxnSpPr>
          <p:nvPr/>
        </p:nvCxnSpPr>
        <p:spPr>
          <a:xfrm>
            <a:off x="3523549" y="3117847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413A55-44EB-4717-9D6A-BB68E8AE1E60}"/>
              </a:ext>
            </a:extLst>
          </p:cNvPr>
          <p:cNvCxnSpPr/>
          <p:nvPr/>
        </p:nvCxnSpPr>
        <p:spPr>
          <a:xfrm>
            <a:off x="4712269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ECF9343-1AA6-47AA-A2C8-F8DEA5A23BEC}"/>
              </a:ext>
            </a:extLst>
          </p:cNvPr>
          <p:cNvCxnSpPr/>
          <p:nvPr/>
        </p:nvCxnSpPr>
        <p:spPr>
          <a:xfrm>
            <a:off x="5900989" y="31055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0BA9C79-2721-4D82-8EB2-AD2CF993EC01}"/>
              </a:ext>
            </a:extLst>
          </p:cNvPr>
          <p:cNvCxnSpPr/>
          <p:nvPr/>
        </p:nvCxnSpPr>
        <p:spPr>
          <a:xfrm>
            <a:off x="7089709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84E8A32-30AA-4439-A793-4A2CECBA6AB9}"/>
              </a:ext>
            </a:extLst>
          </p:cNvPr>
          <p:cNvSpPr txBox="1"/>
          <p:nvPr/>
        </p:nvSpPr>
        <p:spPr>
          <a:xfrm>
            <a:off x="7440304" y="568658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9F89CD-1578-4936-B14C-059A1B6F4F04}"/>
              </a:ext>
            </a:extLst>
          </p:cNvPr>
          <p:cNvSpPr txBox="1"/>
          <p:nvPr/>
        </p:nvSpPr>
        <p:spPr>
          <a:xfrm>
            <a:off x="1214404" y="567174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4922FBA-2860-4987-8C42-BE0A0C3949FB}"/>
              </a:ext>
            </a:extLst>
          </p:cNvPr>
          <p:cNvSpPr/>
          <p:nvPr/>
        </p:nvSpPr>
        <p:spPr>
          <a:xfrm>
            <a:off x="1013971" y="301661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3304305-29DA-41CE-828A-053575EAAC2B}"/>
              </a:ext>
            </a:extLst>
          </p:cNvPr>
          <p:cNvSpPr/>
          <p:nvPr/>
        </p:nvSpPr>
        <p:spPr>
          <a:xfrm>
            <a:off x="1013971" y="362864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5B9CB06-2FB2-41D9-91D9-5E03C5FC88B3}"/>
              </a:ext>
            </a:extLst>
          </p:cNvPr>
          <p:cNvSpPr/>
          <p:nvPr/>
        </p:nvSpPr>
        <p:spPr>
          <a:xfrm>
            <a:off x="1013971" y="426382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F1F9B1C-5919-4A4B-B0B0-28182079DC60}"/>
              </a:ext>
            </a:extLst>
          </p:cNvPr>
          <p:cNvSpPr/>
          <p:nvPr/>
        </p:nvSpPr>
        <p:spPr>
          <a:xfrm>
            <a:off x="1013971" y="49226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3FE04F2-A343-4F49-9E59-855606AF7A8A}"/>
              </a:ext>
            </a:extLst>
          </p:cNvPr>
          <p:cNvSpPr/>
          <p:nvPr/>
        </p:nvSpPr>
        <p:spPr>
          <a:xfrm>
            <a:off x="1013971" y="5550796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3047D06-ACE6-4140-8B16-F4D2049E3064}"/>
              </a:ext>
            </a:extLst>
          </p:cNvPr>
          <p:cNvCxnSpPr/>
          <p:nvPr/>
        </p:nvCxnSpPr>
        <p:spPr>
          <a:xfrm>
            <a:off x="8278429" y="312668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0140086-6DE0-432A-AD59-F7DC6CE6A8F7}"/>
              </a:ext>
            </a:extLst>
          </p:cNvPr>
          <p:cNvCxnSpPr>
            <a:cxnSpLocks/>
          </p:cNvCxnSpPr>
          <p:nvPr/>
        </p:nvCxnSpPr>
        <p:spPr>
          <a:xfrm flipV="1">
            <a:off x="4739042" y="772977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7E11D50-B5B5-46C9-AB31-8A22B6410216}"/>
              </a:ext>
            </a:extLst>
          </p:cNvPr>
          <p:cNvCxnSpPr>
            <a:cxnSpLocks/>
          </p:cNvCxnSpPr>
          <p:nvPr/>
        </p:nvCxnSpPr>
        <p:spPr>
          <a:xfrm flipV="1">
            <a:off x="4734049" y="1386871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38D698-8658-46B9-8B08-6D92524C7622}"/>
              </a:ext>
            </a:extLst>
          </p:cNvPr>
          <p:cNvCxnSpPr>
            <a:cxnSpLocks/>
          </p:cNvCxnSpPr>
          <p:nvPr/>
        </p:nvCxnSpPr>
        <p:spPr>
          <a:xfrm>
            <a:off x="5920675" y="3760260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4FFA1C2-B676-4B59-AC79-2061424F8A0B}"/>
              </a:ext>
            </a:extLst>
          </p:cNvPr>
          <p:cNvCxnSpPr>
            <a:cxnSpLocks/>
          </p:cNvCxnSpPr>
          <p:nvPr/>
        </p:nvCxnSpPr>
        <p:spPr>
          <a:xfrm>
            <a:off x="5915682" y="3766451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EA71B54-D525-4DC5-9E3F-4AAC4075FDDE}"/>
              </a:ext>
            </a:extLst>
          </p:cNvPr>
          <p:cNvCxnSpPr>
            <a:cxnSpLocks/>
          </p:cNvCxnSpPr>
          <p:nvPr/>
        </p:nvCxnSpPr>
        <p:spPr>
          <a:xfrm flipV="1">
            <a:off x="7106900" y="3107504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0DA7ACB-52A1-44BA-B617-1929D328D4FE}"/>
              </a:ext>
            </a:extLst>
          </p:cNvPr>
          <p:cNvCxnSpPr>
            <a:cxnSpLocks/>
          </p:cNvCxnSpPr>
          <p:nvPr/>
        </p:nvCxnSpPr>
        <p:spPr>
          <a:xfrm flipV="1">
            <a:off x="7101742" y="3105408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FE897AF-19D4-478D-B483-7668DA62C32B}"/>
              </a:ext>
            </a:extLst>
          </p:cNvPr>
          <p:cNvCxnSpPr>
            <a:cxnSpLocks/>
          </p:cNvCxnSpPr>
          <p:nvPr/>
        </p:nvCxnSpPr>
        <p:spPr>
          <a:xfrm flipV="1">
            <a:off x="7092083" y="3117847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68D27D-FDA0-4C54-8920-36E9B4039423}"/>
              </a:ext>
            </a:extLst>
          </p:cNvPr>
          <p:cNvCxnSpPr>
            <a:cxnSpLocks/>
          </p:cNvCxnSpPr>
          <p:nvPr/>
        </p:nvCxnSpPr>
        <p:spPr>
          <a:xfrm flipV="1">
            <a:off x="7098023" y="3113522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D1C0B04-5E9E-4D1B-B14C-C74C8D1D8317}"/>
              </a:ext>
            </a:extLst>
          </p:cNvPr>
          <p:cNvSpPr txBox="1"/>
          <p:nvPr/>
        </p:nvSpPr>
        <p:spPr>
          <a:xfrm>
            <a:off x="2765254" y="5694148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319B135-47E1-47D9-88A9-70EFA07C2383}"/>
              </a:ext>
            </a:extLst>
          </p:cNvPr>
          <p:cNvCxnSpPr>
            <a:cxnSpLocks/>
          </p:cNvCxnSpPr>
          <p:nvPr/>
        </p:nvCxnSpPr>
        <p:spPr>
          <a:xfrm>
            <a:off x="3550533" y="3743093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CDCF82F-42F7-4B62-9175-446373B43866}"/>
              </a:ext>
            </a:extLst>
          </p:cNvPr>
          <p:cNvCxnSpPr>
            <a:cxnSpLocks/>
          </p:cNvCxnSpPr>
          <p:nvPr/>
        </p:nvCxnSpPr>
        <p:spPr>
          <a:xfrm>
            <a:off x="3545540" y="3749285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5FA843D-37C4-4ABE-8E69-58370343EC93}"/>
              </a:ext>
            </a:extLst>
          </p:cNvPr>
          <p:cNvCxnSpPr>
            <a:cxnSpLocks/>
          </p:cNvCxnSpPr>
          <p:nvPr/>
        </p:nvCxnSpPr>
        <p:spPr>
          <a:xfrm>
            <a:off x="3545375" y="3759628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194B617-A4FE-4EDF-B5C8-79EB7C28B0A2}"/>
              </a:ext>
            </a:extLst>
          </p:cNvPr>
          <p:cNvCxnSpPr>
            <a:cxnSpLocks/>
          </p:cNvCxnSpPr>
          <p:nvPr/>
        </p:nvCxnSpPr>
        <p:spPr>
          <a:xfrm flipV="1">
            <a:off x="3550533" y="3749285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5378463-CBF3-4042-9A86-0A63C214AE5C}"/>
              </a:ext>
            </a:extLst>
          </p:cNvPr>
          <p:cNvCxnSpPr>
            <a:cxnSpLocks/>
          </p:cNvCxnSpPr>
          <p:nvPr/>
        </p:nvCxnSpPr>
        <p:spPr>
          <a:xfrm flipV="1">
            <a:off x="3545375" y="3747189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5BD2EB6-9EC9-4F42-8A2E-546D4C51D21B}"/>
              </a:ext>
            </a:extLst>
          </p:cNvPr>
          <p:cNvCxnSpPr>
            <a:cxnSpLocks/>
          </p:cNvCxnSpPr>
          <p:nvPr/>
        </p:nvCxnSpPr>
        <p:spPr>
          <a:xfrm>
            <a:off x="3532398" y="5027394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EB12A50-019B-496B-B01D-F75D9B9602AE}"/>
              </a:ext>
            </a:extLst>
          </p:cNvPr>
          <p:cNvCxnSpPr>
            <a:cxnSpLocks/>
          </p:cNvCxnSpPr>
          <p:nvPr/>
        </p:nvCxnSpPr>
        <p:spPr>
          <a:xfrm>
            <a:off x="3542714" y="4382693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691C735-9E21-461A-B9DA-F6B804C448AC}"/>
              </a:ext>
            </a:extLst>
          </p:cNvPr>
          <p:cNvCxnSpPr>
            <a:cxnSpLocks/>
          </p:cNvCxnSpPr>
          <p:nvPr/>
        </p:nvCxnSpPr>
        <p:spPr>
          <a:xfrm>
            <a:off x="3532398" y="4382693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F594248-D4CD-4E5D-9655-C3848868780A}"/>
              </a:ext>
            </a:extLst>
          </p:cNvPr>
          <p:cNvCxnSpPr>
            <a:cxnSpLocks/>
          </p:cNvCxnSpPr>
          <p:nvPr/>
        </p:nvCxnSpPr>
        <p:spPr>
          <a:xfrm flipV="1">
            <a:off x="3542714" y="4391830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1A058C9-7DE5-4DE2-97AF-DE07ECF7D8DF}"/>
              </a:ext>
            </a:extLst>
          </p:cNvPr>
          <p:cNvCxnSpPr>
            <a:cxnSpLocks/>
          </p:cNvCxnSpPr>
          <p:nvPr/>
        </p:nvCxnSpPr>
        <p:spPr>
          <a:xfrm flipV="1">
            <a:off x="3542714" y="4391830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A49A4BF-919E-4231-81BC-8EF15DE689FF}"/>
              </a:ext>
            </a:extLst>
          </p:cNvPr>
          <p:cNvCxnSpPr>
            <a:cxnSpLocks/>
          </p:cNvCxnSpPr>
          <p:nvPr/>
        </p:nvCxnSpPr>
        <p:spPr>
          <a:xfrm flipV="1">
            <a:off x="3533221" y="5037517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F7F6B6E-66AE-4A8D-B2E6-EEE0A0308EC6}"/>
              </a:ext>
            </a:extLst>
          </p:cNvPr>
          <p:cNvCxnSpPr>
            <a:cxnSpLocks/>
          </p:cNvCxnSpPr>
          <p:nvPr/>
        </p:nvCxnSpPr>
        <p:spPr>
          <a:xfrm flipV="1">
            <a:off x="3535716" y="3759628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C405936-76B6-4092-91A3-3BB0B1F33924}"/>
              </a:ext>
            </a:extLst>
          </p:cNvPr>
          <p:cNvCxnSpPr/>
          <p:nvPr/>
        </p:nvCxnSpPr>
        <p:spPr>
          <a:xfrm>
            <a:off x="954287" y="204179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0BF0180-6973-4119-B3F6-7DC3AAF1A0B0}"/>
              </a:ext>
            </a:extLst>
          </p:cNvPr>
          <p:cNvCxnSpPr/>
          <p:nvPr/>
        </p:nvCxnSpPr>
        <p:spPr>
          <a:xfrm>
            <a:off x="954287" y="140171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5D21CCD-1AE7-45DA-9A00-97362B7D976F}"/>
              </a:ext>
            </a:extLst>
          </p:cNvPr>
          <p:cNvCxnSpPr>
            <a:cxnSpLocks/>
          </p:cNvCxnSpPr>
          <p:nvPr/>
        </p:nvCxnSpPr>
        <p:spPr>
          <a:xfrm>
            <a:off x="954287" y="761638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604FC87-34C4-4DC8-8EBE-09161166AE1F}"/>
              </a:ext>
            </a:extLst>
          </p:cNvPr>
          <p:cNvCxnSpPr/>
          <p:nvPr/>
        </p:nvCxnSpPr>
        <p:spPr>
          <a:xfrm>
            <a:off x="954287" y="2681878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25C45023-B194-453C-9971-936B36BB2764}"/>
              </a:ext>
            </a:extLst>
          </p:cNvPr>
          <p:cNvSpPr txBox="1"/>
          <p:nvPr/>
        </p:nvSpPr>
        <p:spPr>
          <a:xfrm>
            <a:off x="67666" y="41492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4B1110-B97C-438A-8DAD-3C6BC238FC16}"/>
              </a:ext>
            </a:extLst>
          </p:cNvPr>
          <p:cNvSpPr txBox="1"/>
          <p:nvPr/>
        </p:nvSpPr>
        <p:spPr>
          <a:xfrm>
            <a:off x="338897" y="120692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E493465-238F-4E0C-9018-D3A648E78271}"/>
              </a:ext>
            </a:extLst>
          </p:cNvPr>
          <p:cNvSpPr txBox="1"/>
          <p:nvPr/>
        </p:nvSpPr>
        <p:spPr>
          <a:xfrm>
            <a:off x="338897" y="181309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3AB3BBB-5927-4673-9C31-D28CA325B3C2}"/>
              </a:ext>
            </a:extLst>
          </p:cNvPr>
          <p:cNvSpPr txBox="1"/>
          <p:nvPr/>
        </p:nvSpPr>
        <p:spPr>
          <a:xfrm>
            <a:off x="333113" y="243566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6E71F5D-80F9-4F06-8A46-55B722E16F64}"/>
              </a:ext>
            </a:extLst>
          </p:cNvPr>
          <p:cNvCxnSpPr>
            <a:cxnSpLocks/>
          </p:cNvCxnSpPr>
          <p:nvPr/>
        </p:nvCxnSpPr>
        <p:spPr>
          <a:xfrm>
            <a:off x="954287" y="126452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BA65B1C7-967C-4263-BDEC-DF6EFAE69D12}"/>
              </a:ext>
            </a:extLst>
          </p:cNvPr>
          <p:cNvSpPr txBox="1"/>
          <p:nvPr/>
        </p:nvSpPr>
        <p:spPr>
          <a:xfrm>
            <a:off x="355321" y="600761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8C6FBD1-8FAF-41BE-BC50-1D85D53FBCC6}"/>
              </a:ext>
            </a:extLst>
          </p:cNvPr>
          <p:cNvCxnSpPr>
            <a:cxnSpLocks/>
          </p:cNvCxnSpPr>
          <p:nvPr/>
        </p:nvCxnSpPr>
        <p:spPr>
          <a:xfrm>
            <a:off x="1193986" y="139471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F833635-1B0F-44B6-AADF-F372F07C1153}"/>
              </a:ext>
            </a:extLst>
          </p:cNvPr>
          <p:cNvCxnSpPr>
            <a:cxnSpLocks/>
          </p:cNvCxnSpPr>
          <p:nvPr/>
        </p:nvCxnSpPr>
        <p:spPr>
          <a:xfrm>
            <a:off x="2340946" y="762118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9F2FEB2-2B08-4A0D-96AA-2FD98A45B8A8}"/>
              </a:ext>
            </a:extLst>
          </p:cNvPr>
          <p:cNvCxnSpPr>
            <a:cxnSpLocks/>
          </p:cNvCxnSpPr>
          <p:nvPr/>
        </p:nvCxnSpPr>
        <p:spPr>
          <a:xfrm>
            <a:off x="2335953" y="768310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8349242-C155-4846-A890-EABF63F1C370}"/>
              </a:ext>
            </a:extLst>
          </p:cNvPr>
          <p:cNvCxnSpPr>
            <a:cxnSpLocks/>
          </p:cNvCxnSpPr>
          <p:nvPr/>
        </p:nvCxnSpPr>
        <p:spPr>
          <a:xfrm>
            <a:off x="2335788" y="778653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EA3EF89-6E18-48FC-9C9A-2FA8002D428A}"/>
              </a:ext>
            </a:extLst>
          </p:cNvPr>
          <p:cNvCxnSpPr/>
          <p:nvPr/>
        </p:nvCxnSpPr>
        <p:spPr>
          <a:xfrm>
            <a:off x="1134914" y="1264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B1DC49A-EF60-4CA1-8FA9-559BF0C963DD}"/>
              </a:ext>
            </a:extLst>
          </p:cNvPr>
          <p:cNvCxnSpPr/>
          <p:nvPr/>
        </p:nvCxnSpPr>
        <p:spPr>
          <a:xfrm>
            <a:off x="2323634" y="1140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EA60D93-1C62-4661-B8DF-EC3BC3A39303}"/>
              </a:ext>
            </a:extLst>
          </p:cNvPr>
          <p:cNvCxnSpPr>
            <a:cxnSpLocks/>
          </p:cNvCxnSpPr>
          <p:nvPr/>
        </p:nvCxnSpPr>
        <p:spPr>
          <a:xfrm>
            <a:off x="3512354" y="1321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C6A0008-34CC-4B45-AAFA-1C590BEC3099}"/>
              </a:ext>
            </a:extLst>
          </p:cNvPr>
          <p:cNvCxnSpPr/>
          <p:nvPr/>
        </p:nvCxnSpPr>
        <p:spPr>
          <a:xfrm>
            <a:off x="4701074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DD1AE17-431A-4E8A-AA0E-9BFEF685E6E2}"/>
              </a:ext>
            </a:extLst>
          </p:cNvPr>
          <p:cNvCxnSpPr/>
          <p:nvPr/>
        </p:nvCxnSpPr>
        <p:spPr>
          <a:xfrm>
            <a:off x="5889794" y="1198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CF385A0-1602-44C2-8197-DDC8FE31EF1A}"/>
              </a:ext>
            </a:extLst>
          </p:cNvPr>
          <p:cNvCxnSpPr/>
          <p:nvPr/>
        </p:nvCxnSpPr>
        <p:spPr>
          <a:xfrm>
            <a:off x="7078514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D5060EC2-E6EF-4294-8C97-A9B2CCB43FC5}"/>
              </a:ext>
            </a:extLst>
          </p:cNvPr>
          <p:cNvSpPr/>
          <p:nvPr/>
        </p:nvSpPr>
        <p:spPr>
          <a:xfrm>
            <a:off x="1002776" y="309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A16E20B-EFF8-403B-829C-77FF196AEB83}"/>
              </a:ext>
            </a:extLst>
          </p:cNvPr>
          <p:cNvSpPr/>
          <p:nvPr/>
        </p:nvSpPr>
        <p:spPr>
          <a:xfrm>
            <a:off x="1002776" y="6429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E76C0EF1-A27E-4AB2-BF56-81E50AC45F5B}"/>
              </a:ext>
            </a:extLst>
          </p:cNvPr>
          <p:cNvSpPr/>
          <p:nvPr/>
        </p:nvSpPr>
        <p:spPr>
          <a:xfrm>
            <a:off x="1002776" y="12781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F165A4D-EB2D-46DD-A46B-B4932E00AE9F}"/>
              </a:ext>
            </a:extLst>
          </p:cNvPr>
          <p:cNvSpPr/>
          <p:nvPr/>
        </p:nvSpPr>
        <p:spPr>
          <a:xfrm>
            <a:off x="1002776" y="19369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F01069B-539F-4767-A959-77FB48226D87}"/>
              </a:ext>
            </a:extLst>
          </p:cNvPr>
          <p:cNvSpPr/>
          <p:nvPr/>
        </p:nvSpPr>
        <p:spPr>
          <a:xfrm>
            <a:off x="1002776" y="25650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B3E6CBE-72AF-48D4-B757-35BA4DF1F470}"/>
              </a:ext>
            </a:extLst>
          </p:cNvPr>
          <p:cNvCxnSpPr/>
          <p:nvPr/>
        </p:nvCxnSpPr>
        <p:spPr>
          <a:xfrm>
            <a:off x="8267234" y="1409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44A6475-6D35-4E76-AE48-406E26C2BF19}"/>
              </a:ext>
            </a:extLst>
          </p:cNvPr>
          <p:cNvCxnSpPr>
            <a:cxnSpLocks/>
          </p:cNvCxnSpPr>
          <p:nvPr/>
        </p:nvCxnSpPr>
        <p:spPr>
          <a:xfrm>
            <a:off x="4727847" y="755620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C37C775-99B7-49F4-A8AF-EA3C9E53D1FD}"/>
              </a:ext>
            </a:extLst>
          </p:cNvPr>
          <p:cNvCxnSpPr>
            <a:cxnSpLocks/>
          </p:cNvCxnSpPr>
          <p:nvPr/>
        </p:nvCxnSpPr>
        <p:spPr>
          <a:xfrm>
            <a:off x="4722854" y="761812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C294C65-2EF0-406B-844E-01CC733E3415}"/>
              </a:ext>
            </a:extLst>
          </p:cNvPr>
          <p:cNvCxnSpPr>
            <a:cxnSpLocks/>
          </p:cNvCxnSpPr>
          <p:nvPr/>
        </p:nvCxnSpPr>
        <p:spPr>
          <a:xfrm>
            <a:off x="5904487" y="780753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8A93F90-AB38-488E-8BEF-EDD553E3ADC2}"/>
              </a:ext>
            </a:extLst>
          </p:cNvPr>
          <p:cNvCxnSpPr>
            <a:cxnSpLocks/>
          </p:cNvCxnSpPr>
          <p:nvPr/>
        </p:nvCxnSpPr>
        <p:spPr>
          <a:xfrm>
            <a:off x="5904322" y="791096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03351CA8-2A84-4CC9-AFBC-2F633B5109F7}"/>
              </a:ext>
            </a:extLst>
          </p:cNvPr>
          <p:cNvCxnSpPr>
            <a:cxnSpLocks/>
          </p:cNvCxnSpPr>
          <p:nvPr/>
        </p:nvCxnSpPr>
        <p:spPr>
          <a:xfrm flipV="1">
            <a:off x="7095705" y="121807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074F58-80DE-489A-8CA5-793E15932015}"/>
              </a:ext>
            </a:extLst>
          </p:cNvPr>
          <p:cNvCxnSpPr>
            <a:cxnSpLocks/>
          </p:cNvCxnSpPr>
          <p:nvPr/>
        </p:nvCxnSpPr>
        <p:spPr>
          <a:xfrm flipV="1">
            <a:off x="7090547" y="119711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E216834-846F-4716-AC49-A092131FE7EC}"/>
              </a:ext>
            </a:extLst>
          </p:cNvPr>
          <p:cNvCxnSpPr>
            <a:cxnSpLocks/>
          </p:cNvCxnSpPr>
          <p:nvPr/>
        </p:nvCxnSpPr>
        <p:spPr>
          <a:xfrm flipV="1">
            <a:off x="7080888" y="132150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F553ECB-2AC8-45E9-9B8E-C11C1BF91F9F}"/>
              </a:ext>
            </a:extLst>
          </p:cNvPr>
          <p:cNvCxnSpPr>
            <a:cxnSpLocks/>
          </p:cNvCxnSpPr>
          <p:nvPr/>
        </p:nvCxnSpPr>
        <p:spPr>
          <a:xfrm flipV="1">
            <a:off x="7086828" y="127825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233DE5FE-2920-4603-8D2E-E3FD939A097A}"/>
              </a:ext>
            </a:extLst>
          </p:cNvPr>
          <p:cNvCxnSpPr>
            <a:cxnSpLocks/>
          </p:cNvCxnSpPr>
          <p:nvPr/>
        </p:nvCxnSpPr>
        <p:spPr>
          <a:xfrm>
            <a:off x="3539338" y="757396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FC3C49F3-B4C0-456F-BDFF-FF084BB99568}"/>
              </a:ext>
            </a:extLst>
          </p:cNvPr>
          <p:cNvCxnSpPr>
            <a:cxnSpLocks/>
          </p:cNvCxnSpPr>
          <p:nvPr/>
        </p:nvCxnSpPr>
        <p:spPr>
          <a:xfrm>
            <a:off x="3534345" y="763588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9A29ABF-2AE7-48E0-9A4D-A6B349BBB2BB}"/>
              </a:ext>
            </a:extLst>
          </p:cNvPr>
          <p:cNvCxnSpPr>
            <a:cxnSpLocks/>
          </p:cNvCxnSpPr>
          <p:nvPr/>
        </p:nvCxnSpPr>
        <p:spPr>
          <a:xfrm>
            <a:off x="3534180" y="773931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0FB2A03-E3DF-47F7-A467-45A8F8E8867A}"/>
              </a:ext>
            </a:extLst>
          </p:cNvPr>
          <p:cNvCxnSpPr>
            <a:cxnSpLocks/>
          </p:cNvCxnSpPr>
          <p:nvPr/>
        </p:nvCxnSpPr>
        <p:spPr>
          <a:xfrm flipV="1">
            <a:off x="3539338" y="763588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D4102C1-4247-4E3D-A297-7C422AC5BC91}"/>
              </a:ext>
            </a:extLst>
          </p:cNvPr>
          <p:cNvCxnSpPr>
            <a:cxnSpLocks/>
          </p:cNvCxnSpPr>
          <p:nvPr/>
        </p:nvCxnSpPr>
        <p:spPr>
          <a:xfrm flipV="1">
            <a:off x="3534180" y="761492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F7B892-FA9B-4290-B52B-BDC21CE60C6C}"/>
              </a:ext>
            </a:extLst>
          </p:cNvPr>
          <p:cNvCxnSpPr>
            <a:cxnSpLocks/>
          </p:cNvCxnSpPr>
          <p:nvPr/>
        </p:nvCxnSpPr>
        <p:spPr>
          <a:xfrm>
            <a:off x="3521203" y="2041697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9EB00B7-293F-4C6B-8AA6-FF5A06194954}"/>
              </a:ext>
            </a:extLst>
          </p:cNvPr>
          <p:cNvCxnSpPr>
            <a:cxnSpLocks/>
          </p:cNvCxnSpPr>
          <p:nvPr/>
        </p:nvCxnSpPr>
        <p:spPr>
          <a:xfrm>
            <a:off x="3531519" y="1396996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B44FC41-4B08-4259-A332-14F28BE05C18}"/>
              </a:ext>
            </a:extLst>
          </p:cNvPr>
          <p:cNvCxnSpPr>
            <a:cxnSpLocks/>
          </p:cNvCxnSpPr>
          <p:nvPr/>
        </p:nvCxnSpPr>
        <p:spPr>
          <a:xfrm>
            <a:off x="3521203" y="1396996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0B6FF32-341C-4227-97E9-EFDE02DBF59F}"/>
              </a:ext>
            </a:extLst>
          </p:cNvPr>
          <p:cNvCxnSpPr>
            <a:cxnSpLocks/>
          </p:cNvCxnSpPr>
          <p:nvPr/>
        </p:nvCxnSpPr>
        <p:spPr>
          <a:xfrm flipV="1">
            <a:off x="3531519" y="1406133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03662B0-0C6A-4F0C-AE96-A5411B8643A3}"/>
              </a:ext>
            </a:extLst>
          </p:cNvPr>
          <p:cNvCxnSpPr>
            <a:cxnSpLocks/>
          </p:cNvCxnSpPr>
          <p:nvPr/>
        </p:nvCxnSpPr>
        <p:spPr>
          <a:xfrm flipV="1">
            <a:off x="3531519" y="1406133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1EB57B5F-3E29-4D0D-A94B-298FEA684DD3}"/>
              </a:ext>
            </a:extLst>
          </p:cNvPr>
          <p:cNvCxnSpPr>
            <a:cxnSpLocks/>
          </p:cNvCxnSpPr>
          <p:nvPr/>
        </p:nvCxnSpPr>
        <p:spPr>
          <a:xfrm flipV="1">
            <a:off x="3522026" y="2051820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4BA4FEE6-72BA-460A-96EC-6A6B65DFDB74}"/>
              </a:ext>
            </a:extLst>
          </p:cNvPr>
          <p:cNvCxnSpPr>
            <a:cxnSpLocks/>
          </p:cNvCxnSpPr>
          <p:nvPr/>
        </p:nvCxnSpPr>
        <p:spPr>
          <a:xfrm flipV="1">
            <a:off x="3524521" y="773931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AEBF1A22-B997-405F-8777-00152E58AA7A}"/>
              </a:ext>
            </a:extLst>
          </p:cNvPr>
          <p:cNvSpPr txBox="1"/>
          <p:nvPr/>
        </p:nvSpPr>
        <p:spPr>
          <a:xfrm>
            <a:off x="4846988" y="5672521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5EF7F53-3BA8-481F-8EEC-0F5DB97437A8}"/>
              </a:ext>
            </a:extLst>
          </p:cNvPr>
          <p:cNvSpPr txBox="1"/>
          <p:nvPr/>
        </p:nvSpPr>
        <p:spPr>
          <a:xfrm>
            <a:off x="6116091" y="56825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208D8D6-EB1D-4C3B-9685-CEBB43FFE319}"/>
              </a:ext>
            </a:extLst>
          </p:cNvPr>
          <p:cNvCxnSpPr/>
          <p:nvPr/>
        </p:nvCxnSpPr>
        <p:spPr>
          <a:xfrm>
            <a:off x="10104640" y="12180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423183A6-C085-4807-B935-83C5312A2A69}"/>
              </a:ext>
            </a:extLst>
          </p:cNvPr>
          <p:cNvCxnSpPr/>
          <p:nvPr/>
        </p:nvCxnSpPr>
        <p:spPr>
          <a:xfrm>
            <a:off x="10104640" y="3099749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18FA22E1-7D5F-4259-B196-C11163BE03F6}"/>
              </a:ext>
            </a:extLst>
          </p:cNvPr>
          <p:cNvSpPr txBox="1"/>
          <p:nvPr/>
        </p:nvSpPr>
        <p:spPr>
          <a:xfrm>
            <a:off x="10223271" y="1145701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403F83E-BA96-417D-A9DD-8BA30C5419B4}"/>
              </a:ext>
            </a:extLst>
          </p:cNvPr>
          <p:cNvSpPr txBox="1"/>
          <p:nvPr/>
        </p:nvSpPr>
        <p:spPr>
          <a:xfrm>
            <a:off x="10351692" y="386945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475676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33D486-D34D-5B47-A10F-02C254A0C6E8}"/>
              </a:ext>
            </a:extLst>
          </p:cNvPr>
          <p:cNvSpPr/>
          <p:nvPr/>
        </p:nvSpPr>
        <p:spPr>
          <a:xfrm>
            <a:off x="2598609" y="774723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032D038-90A8-114D-9D3E-90C3E25B8E0F}"/>
              </a:ext>
            </a:extLst>
          </p:cNvPr>
          <p:cNvSpPr/>
          <p:nvPr/>
        </p:nvSpPr>
        <p:spPr>
          <a:xfrm>
            <a:off x="2599515" y="363412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2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791E0FAD-7F04-C440-9F69-6B8DD9B8AB45}"/>
              </a:ext>
            </a:extLst>
          </p:cNvPr>
          <p:cNvCxnSpPr>
            <a:cxnSpLocks/>
          </p:cNvCxnSpPr>
          <p:nvPr/>
        </p:nvCxnSpPr>
        <p:spPr>
          <a:xfrm>
            <a:off x="5874461" y="758439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FBC2B8B-E777-334E-B19D-5DE1843C4DC3}"/>
              </a:ext>
            </a:extLst>
          </p:cNvPr>
          <p:cNvCxnSpPr>
            <a:cxnSpLocks/>
          </p:cNvCxnSpPr>
          <p:nvPr/>
        </p:nvCxnSpPr>
        <p:spPr>
          <a:xfrm>
            <a:off x="5924001" y="1427232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7A94878-5A9E-C04F-9255-D3D1D0B2A57B}"/>
              </a:ext>
            </a:extLst>
          </p:cNvPr>
          <p:cNvCxnSpPr>
            <a:cxnSpLocks/>
          </p:cNvCxnSpPr>
          <p:nvPr/>
        </p:nvCxnSpPr>
        <p:spPr>
          <a:xfrm>
            <a:off x="5923879" y="1425283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D0BEAF4-1E83-A54A-98F6-BA60A3F5F10D}"/>
              </a:ext>
            </a:extLst>
          </p:cNvPr>
          <p:cNvCxnSpPr>
            <a:cxnSpLocks/>
          </p:cNvCxnSpPr>
          <p:nvPr/>
        </p:nvCxnSpPr>
        <p:spPr>
          <a:xfrm flipV="1">
            <a:off x="5928628" y="775056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F062164-DCDA-DA43-9614-91A51C9FD04F}"/>
              </a:ext>
            </a:extLst>
          </p:cNvPr>
          <p:cNvCxnSpPr>
            <a:cxnSpLocks/>
          </p:cNvCxnSpPr>
          <p:nvPr/>
        </p:nvCxnSpPr>
        <p:spPr>
          <a:xfrm flipV="1">
            <a:off x="5915320" y="3755419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B2389E5-524F-444B-98A1-2D0B3841D44F}"/>
              </a:ext>
            </a:extLst>
          </p:cNvPr>
          <p:cNvCxnSpPr>
            <a:cxnSpLocks/>
          </p:cNvCxnSpPr>
          <p:nvPr/>
        </p:nvCxnSpPr>
        <p:spPr>
          <a:xfrm>
            <a:off x="5914488" y="4399585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9DD47D9-0DB0-A647-AE82-0B47F764DE12}"/>
              </a:ext>
            </a:extLst>
          </p:cNvPr>
          <p:cNvCxnSpPr>
            <a:cxnSpLocks/>
          </p:cNvCxnSpPr>
          <p:nvPr/>
        </p:nvCxnSpPr>
        <p:spPr>
          <a:xfrm>
            <a:off x="5909339" y="4400652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E2A1EB74-F307-F74C-9135-E17AD42F1996}"/>
              </a:ext>
            </a:extLst>
          </p:cNvPr>
          <p:cNvCxnSpPr>
            <a:cxnSpLocks/>
          </p:cNvCxnSpPr>
          <p:nvPr/>
        </p:nvCxnSpPr>
        <p:spPr>
          <a:xfrm>
            <a:off x="5909687" y="3750282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98E58C7-95E9-1D4F-8E87-26CAC9A6F505}"/>
              </a:ext>
            </a:extLst>
          </p:cNvPr>
          <p:cNvSpPr txBox="1"/>
          <p:nvPr/>
        </p:nvSpPr>
        <p:spPr>
          <a:xfrm>
            <a:off x="1877792" y="140149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FC081B7-9672-3746-ABBA-D790F421AC60}"/>
              </a:ext>
            </a:extLst>
          </p:cNvPr>
          <p:cNvSpPr txBox="1"/>
          <p:nvPr/>
        </p:nvSpPr>
        <p:spPr>
          <a:xfrm>
            <a:off x="1809728" y="3109610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79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109" grpId="0"/>
      <p:bldP spid="194" grpId="0"/>
      <p:bldP spid="202" grpId="0"/>
      <p:bldP spid="3" grpId="0" animBg="1"/>
      <p:bldP spid="143" grpId="0" animBg="1"/>
      <p:bldP spid="122" grpId="0"/>
      <p:bldP spid="1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33849"/>
            <a:ext cx="12192000" cy="137864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600" b="0" dirty="0" err="1">
                <a:latin typeface="Palatino Linotype" panose="02040502050505030304" pitchFamily="18" charset="0"/>
              </a:rPr>
              <a:t>ResilientDB</a:t>
            </a:r>
            <a:r>
              <a:rPr lang="en-US" sz="36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36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444" y="4087997"/>
            <a:ext cx="2391869" cy="107820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81" y="4087997"/>
            <a:ext cx="2450053" cy="986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3104754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0FA78E-B28B-874C-81D2-5A8F911EBD3B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463295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Proceedings of the 40</a:t>
            </a:r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 IEEE ICDCS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3818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09672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133284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Future Directions and Open Problems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80316"/>
            <a:ext cx="12191999" cy="3340979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000" dirty="0" err="1">
                <a:latin typeface="Palatino Linotype" panose="02040502050505030304" pitchFamily="18" charset="0"/>
              </a:rPr>
              <a:t>GeoBFT</a:t>
            </a:r>
            <a:r>
              <a:rPr lang="en-US" sz="2000" dirty="0">
                <a:latin typeface="Palatino Linotype" panose="02040502050505030304" pitchFamily="18" charset="0"/>
              </a:rPr>
              <a:t> requires each cluster to order and execute all the requests. Can we employ data-partitioning?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000" dirty="0">
                <a:latin typeface="Palatino Linotype" panose="02040502050505030304" pitchFamily="18" charset="0"/>
              </a:rPr>
              <a:t>Existing sharded blockchain systems have very expensive communication cost for multi-shard transactions. How to achieve optimal communication in such sharded blockchains. 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000" dirty="0">
                <a:latin typeface="Palatino Linotype" panose="02040502050505030304" pitchFamily="18" charset="0"/>
              </a:rPr>
              <a:t>Can we employ machine learning and data-mining techniques to predict and analyze malicious participants and eliminate their effects ahead of time?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408359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Other Research Works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380605"/>
            <a:ext cx="11613312" cy="39111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Commitment in Partitioned (Sharded)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[EDBT’18]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Two-Phase Non-Blocking Commit Protocol.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GeoScale</a:t>
            </a:r>
            <a:r>
              <a:rPr lang="en-US" alt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[Distributed and Parallel Databases (DAPD) 2020]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Concurrency Control in Partitioned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QStore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[EDBT’20]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Queued approach for distributed concurrency control.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7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31692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Meet us at VLDB’20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190848" y="1525416"/>
            <a:ext cx="11899552" cy="41549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742950" indent="-742950">
              <a:lnSpc>
                <a:spcPct val="100000"/>
              </a:lnSpc>
              <a:buAutoNum type="arabicParenR"/>
            </a:pPr>
            <a:r>
              <a:rPr lang="en-US" sz="2400" dirty="0">
                <a:latin typeface="Palatino Linotype" panose="02040502050505030304" pitchFamily="18" charset="0"/>
              </a:rPr>
              <a:t>Research Paper, “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ResilientDB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: Global Scale Resilient Blockchain Fabric</a:t>
            </a:r>
            <a:r>
              <a:rPr lang="en-US" sz="2400" dirty="0">
                <a:latin typeface="Palatino Linotype" panose="02040502050505030304" pitchFamily="18" charset="0"/>
              </a:rPr>
              <a:t>”.</a:t>
            </a:r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1</a:t>
            </a:r>
            <a:r>
              <a:rPr lang="en-US" sz="2400" baseline="30000" dirty="0">
                <a:latin typeface="Palatino Linotype" panose="02040502050505030304" pitchFamily="18" charset="0"/>
              </a:rPr>
              <a:t>st</a:t>
            </a:r>
            <a:r>
              <a:rPr lang="en-US" sz="2400" dirty="0">
                <a:latin typeface="Palatino Linotype" panose="02040502050505030304" pitchFamily="18" charset="0"/>
              </a:rPr>
              <a:t> September 2020 at 9:15am PST</a:t>
            </a:r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3</a:t>
            </a:r>
            <a:r>
              <a:rPr lang="en-US" sz="2400" baseline="30000" dirty="0">
                <a:latin typeface="Palatino Linotype" panose="02040502050505030304" pitchFamily="18" charset="0"/>
              </a:rPr>
              <a:t>rd</a:t>
            </a:r>
            <a:r>
              <a:rPr lang="en-US" sz="2400" dirty="0">
                <a:latin typeface="Palatino Linotype" panose="02040502050505030304" pitchFamily="18" charset="0"/>
              </a:rPr>
              <a:t> September 2020 at 9:15pm PST</a:t>
            </a:r>
          </a:p>
          <a:p>
            <a:pPr lvl="1">
              <a:lnSpc>
                <a:spcPct val="100000"/>
              </a:lnSpc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742950" indent="-742950">
              <a:lnSpc>
                <a:spcPct val="100000"/>
              </a:lnSpc>
              <a:buAutoNum type="arabicParenR"/>
            </a:pPr>
            <a:r>
              <a:rPr lang="en-US" sz="2400" dirty="0">
                <a:latin typeface="Palatino Linotype" panose="02040502050505030304" pitchFamily="18" charset="0"/>
              </a:rPr>
              <a:t>Tutorial, 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Building High Throughput Permissioned Blockchain Fabrics: Challenges and Opportunities</a:t>
            </a:r>
            <a:r>
              <a:rPr lang="en-US" sz="2400" dirty="0">
                <a:latin typeface="Palatino Linotype" panose="02040502050505030304" pitchFamily="18" charset="0"/>
              </a:rPr>
              <a:t>” </a:t>
            </a:r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1</a:t>
            </a:r>
            <a:r>
              <a:rPr lang="en-US" sz="2400" baseline="30000" dirty="0">
                <a:latin typeface="Palatino Linotype" panose="02040502050505030304" pitchFamily="18" charset="0"/>
              </a:rPr>
              <a:t>st</a:t>
            </a:r>
            <a:r>
              <a:rPr lang="en-US" sz="2400" dirty="0">
                <a:latin typeface="Palatino Linotype" panose="02040502050505030304" pitchFamily="18" charset="0"/>
              </a:rPr>
              <a:t> September 2020 from 9am – 12am PST</a:t>
            </a:r>
          </a:p>
          <a:p>
            <a:pPr lvl="1">
              <a:lnSpc>
                <a:spcPct val="100000"/>
              </a:lnSpc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742950" indent="-742950">
              <a:lnSpc>
                <a:spcPct val="100000"/>
              </a:lnSpc>
              <a:buAutoNum type="arabicParenR"/>
            </a:pPr>
            <a:r>
              <a:rPr lang="en-US" sz="2400" dirty="0">
                <a:latin typeface="Palatino Linotype" panose="02040502050505030304" pitchFamily="18" charset="0"/>
              </a:rPr>
              <a:t>Demo, “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Scalable, Resilient and Configurable Permissioned Blockchain Fabric</a:t>
            </a:r>
            <a:r>
              <a:rPr lang="en-US" sz="2400" dirty="0">
                <a:latin typeface="Palatino Linotype" panose="02040502050505030304" pitchFamily="18" charset="0"/>
              </a:rPr>
              <a:t>”</a:t>
            </a:r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2</a:t>
            </a:r>
            <a:r>
              <a:rPr lang="en-US" sz="2400" baseline="30000" dirty="0">
                <a:latin typeface="Palatino Linotype" panose="02040502050505030304" pitchFamily="18" charset="0"/>
              </a:rPr>
              <a:t>nd</a:t>
            </a:r>
            <a:r>
              <a:rPr lang="en-US" sz="2400" dirty="0">
                <a:latin typeface="Palatino Linotype" panose="02040502050505030304" pitchFamily="18" charset="0"/>
              </a:rPr>
              <a:t> September 2020 from 11am - 12pm PST</a:t>
            </a:r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2</a:t>
            </a:r>
            <a:r>
              <a:rPr lang="en-US" sz="2400" baseline="30000" dirty="0">
                <a:latin typeface="Palatino Linotype" panose="02040502050505030304" pitchFamily="18" charset="0"/>
              </a:rPr>
              <a:t>nd</a:t>
            </a:r>
            <a:r>
              <a:rPr lang="en-US" sz="2400" dirty="0">
                <a:latin typeface="Palatino Linotype" panose="02040502050505030304" pitchFamily="18" charset="0"/>
              </a:rPr>
              <a:t> September 2020 from 11pm - 12am PST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6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47" y="6519446"/>
            <a:ext cx="10698480" cy="3385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 User:Pedant, User:Wapcaplet, User:Antonu, User:Vanderlindenma, User:.js. - Composition of File:Barnstar of Diligence Hires.png + File:Voting hand.svg., CC BY-SA 3.0, </a:t>
            </a:r>
            <a:r>
              <a:rPr lang="en-US" sz="800" b="1" dirty="0">
                <a:latin typeface="Palatino Linotype" panose="02040502050505030304" pitchFamily="18" charset="0"/>
                <a:cs typeface="Times New Roman" panose="02020603050405020304" pitchFamily="18" charset="0"/>
                <a:hlinkClick r:id="rId2"/>
              </a:rPr>
              <a:t>https://commons.wikimedia.org/w/index.php?curid=45960536</a:t>
            </a:r>
            <a:endParaRPr lang="en-US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Why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A picture containing person, man, photo, cellphone&#10;&#10;Description automatically generated">
            <a:extLst>
              <a:ext uri="{FF2B5EF4-FFF2-40B4-BE49-F238E27FC236}">
                <a16:creationId xmlns:a16="http://schemas.microsoft.com/office/drawing/2014/main" id="{2174B39B-26CD-284C-9C17-DAC06130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15" y="1372519"/>
            <a:ext cx="8696080" cy="4485500"/>
          </a:xfrm>
          <a:prstGeom prst="rect">
            <a:avLst/>
          </a:prstGeom>
        </p:spPr>
      </p:pic>
      <p:pic>
        <p:nvPicPr>
          <p:cNvPr id="3" name="Picture 2" descr="Democracy">
            <a:extLst>
              <a:ext uri="{FF2B5EF4-FFF2-40B4-BE49-F238E27FC236}">
                <a16:creationId xmlns:a16="http://schemas.microsoft.com/office/drawing/2014/main" id="{263C075D-7ED2-2246-9CC6-AB934B681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35" y="1582190"/>
            <a:ext cx="2999075" cy="2510905"/>
          </a:xfrm>
          <a:prstGeom prst="rect">
            <a:avLst/>
          </a:prstGeom>
        </p:spPr>
      </p:pic>
      <p:pic>
        <p:nvPicPr>
          <p:cNvPr id="33" name="Graphic 32" descr="Customer review RTL">
            <a:extLst>
              <a:ext uri="{FF2B5EF4-FFF2-40B4-BE49-F238E27FC236}">
                <a16:creationId xmlns:a16="http://schemas.microsoft.com/office/drawing/2014/main" id="{4B2F5699-FAD2-644E-A602-E9536A135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663" y="1615476"/>
            <a:ext cx="3628286" cy="26264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CB9397-8214-804A-AFED-4877F0F1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Graphic 3" descr="Wreath">
            <a:extLst>
              <a:ext uri="{FF2B5EF4-FFF2-40B4-BE49-F238E27FC236}">
                <a16:creationId xmlns:a16="http://schemas.microsoft.com/office/drawing/2014/main" id="{8774D6D0-498C-8541-A99A-49B2E5A0F0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4446" y="3014688"/>
            <a:ext cx="4639733" cy="36404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>
            <a:off x="5091232" y="4167759"/>
            <a:ext cx="2533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146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91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968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2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396057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755977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115897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03613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300215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561187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16735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770789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480711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1955020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493730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122569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122569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115897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48071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4952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4952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48488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109226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122569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400678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755977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755977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762177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4740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49921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042114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048233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041367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103034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116377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394486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749785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749785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755985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120473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120473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113801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46604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474096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474096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480686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040364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048496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38517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1997204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63239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29119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391935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9855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620336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09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Requirements of Existing BFT Protocols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361878"/>
            <a:ext cx="11970935" cy="4536178"/>
          </a:xfrm>
        </p:spPr>
        <p:txBody>
          <a:bodyPr rtlCol="0"/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 three phases of communication, of which two necessitate quadratic communication (PBFT). 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Expect no failures or dependence on clients (Zyzzyva). 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Incur high client latencies due to many phases of communication (PBFT, HotStuff). 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 threshold signatures, which are computationally expensive (HotStuff).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 more than 3f+1 replicas (Q/U, HQ).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Need trusted components (AHL, Attested Append-only memory).</a:t>
            </a:r>
            <a:endParaRPr lang="en-US" sz="18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7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</p:spTree>
    <p:extLst>
      <p:ext uri="{BB962C8B-B14F-4D97-AF65-F5344CB8AC3E}">
        <p14:creationId xmlns:p14="http://schemas.microsoft.com/office/powerpoint/2010/main" val="260171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1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4231184-D2D1-D04B-A9CB-417DC5DE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91" y="520644"/>
            <a:ext cx="6650970" cy="47734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2359849"/>
            <a:ext cx="3123144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Scalability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A716D00-0324-6E4E-8D30-EFE5263FFCC5}"/>
              </a:ext>
            </a:extLst>
          </p:cNvPr>
          <p:cNvSpPr txBox="1">
            <a:spLocks/>
          </p:cNvSpPr>
          <p:nvPr/>
        </p:nvSpPr>
        <p:spPr bwMode="auto">
          <a:xfrm>
            <a:off x="5233769" y="6311900"/>
            <a:ext cx="3468104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Single Failure Experiments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58E8AF-1456-6844-8196-1C1495114475}"/>
              </a:ext>
            </a:extLst>
          </p:cNvPr>
          <p:cNvGrpSpPr/>
          <p:nvPr/>
        </p:nvGrpSpPr>
        <p:grpSpPr>
          <a:xfrm>
            <a:off x="4981874" y="72596"/>
            <a:ext cx="4310320" cy="4119626"/>
            <a:chOff x="8171614" y="-271981"/>
            <a:chExt cx="4310320" cy="411962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558D2F-229A-094C-8049-8F852C77B1E0}"/>
                </a:ext>
              </a:extLst>
            </p:cNvPr>
            <p:cNvSpPr/>
            <p:nvPr/>
          </p:nvSpPr>
          <p:spPr>
            <a:xfrm>
              <a:off x="8171614" y="650768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EBBEB3E-879C-7E47-817A-D7947852751F}"/>
                </a:ext>
              </a:extLst>
            </p:cNvPr>
            <p:cNvSpPr/>
            <p:nvPr/>
          </p:nvSpPr>
          <p:spPr>
            <a:xfrm>
              <a:off x="8171614" y="3351120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0CA7C3-074B-B54D-BABB-84BC29E69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2422" y="265023"/>
              <a:ext cx="3264790" cy="7102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3FC770-A63F-DF44-82E6-AA12FA9D3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2422" y="265023"/>
              <a:ext cx="3322931" cy="3111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CB7C36FA-28C6-8549-B31F-7725981BD5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673340" y="-271981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24x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32B43B9-40CB-8B4F-89B8-F4D6A6645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71" y="5396564"/>
            <a:ext cx="8238009" cy="49796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D3E64-A571-8143-8B91-7CE654938F5C}"/>
              </a:ext>
            </a:extLst>
          </p:cNvPr>
          <p:cNvGrpSpPr/>
          <p:nvPr/>
        </p:nvGrpSpPr>
        <p:grpSpPr>
          <a:xfrm>
            <a:off x="4981874" y="244454"/>
            <a:ext cx="5098064" cy="2383806"/>
            <a:chOff x="8171614" y="-99635"/>
            <a:chExt cx="5098064" cy="238380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22AFED6-079C-B34F-80E8-D8ECC36C3B31}"/>
                </a:ext>
              </a:extLst>
            </p:cNvPr>
            <p:cNvSpPr/>
            <p:nvPr/>
          </p:nvSpPr>
          <p:spPr>
            <a:xfrm>
              <a:off x="8171614" y="650768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494929-C2BE-DE48-833B-EAF2C72F54AA}"/>
                </a:ext>
              </a:extLst>
            </p:cNvPr>
            <p:cNvSpPr/>
            <p:nvPr/>
          </p:nvSpPr>
          <p:spPr>
            <a:xfrm>
              <a:off x="8184283" y="1787646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6193A16-6A9F-804B-B32C-79C784D26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2422" y="317732"/>
              <a:ext cx="3939512" cy="65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F975401-A20D-D744-A584-0AD7EC6A6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5091" y="420157"/>
              <a:ext cx="4045349" cy="16157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ontent Placeholder 5">
              <a:extLst>
                <a:ext uri="{FF2B5EF4-FFF2-40B4-BE49-F238E27FC236}">
                  <a16:creationId xmlns:a16="http://schemas.microsoft.com/office/drawing/2014/main" id="{4F93B05D-B271-A648-8011-8C810749D31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61084" y="-99635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72%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23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16098</TotalTime>
  <Words>812</Words>
  <Application>Microsoft Macintosh PowerPoint</Application>
  <PresentationFormat>Widescreen</PresentationFormat>
  <Paragraphs>205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Resilient and Scalable Architecture for Permissioned Blockchain Fabrics</vt:lpstr>
      <vt:lpstr>What is Blockchain?</vt:lpstr>
      <vt:lpstr>Why Blockchain?</vt:lpstr>
      <vt:lpstr>At the core of any Blockchain application is a Byzantine Fault-Tolerant (BFT) consensus protocol.</vt:lpstr>
      <vt:lpstr>First practical BFT implementation.</vt:lpstr>
      <vt:lpstr>Requirements of Existing BFT Protocols</vt:lpstr>
      <vt:lpstr>Speculative Execution</vt:lpstr>
      <vt:lpstr>PowerPoint Presentation</vt:lpstr>
      <vt:lpstr>Scalability</vt:lpstr>
      <vt:lpstr>Resilient Concurrency Control (RCC) Paradigm</vt:lpstr>
      <vt:lpstr>Resilient Concurrency Control Paradigm</vt:lpstr>
      <vt:lpstr>Scalability</vt:lpstr>
      <vt:lpstr>Global Scale Resilient Blockchain Fabric (GeoBFT)*</vt:lpstr>
      <vt:lpstr>PowerPoint Presentation</vt:lpstr>
      <vt:lpstr>ResilientDB: High Throughput Yielding, Scalable Permissioned Blockchain Fabric*</vt:lpstr>
      <vt:lpstr>PowerPoint Presentation</vt:lpstr>
      <vt:lpstr>PowerPoint Presentation</vt:lpstr>
      <vt:lpstr>Future Directions and Open Problems</vt:lpstr>
      <vt:lpstr>Other Research Works</vt:lpstr>
      <vt:lpstr>Meet us at VLDB’20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668</cp:revision>
  <dcterms:created xsi:type="dcterms:W3CDTF">2018-08-17T23:07:33Z</dcterms:created>
  <dcterms:modified xsi:type="dcterms:W3CDTF">2020-08-17T03:55:10Z</dcterms:modified>
  <cp:category/>
</cp:coreProperties>
</file>